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56" r:id="rId2"/>
    <p:sldId id="272" r:id="rId3"/>
    <p:sldId id="258" r:id="rId4"/>
    <p:sldId id="271" r:id="rId5"/>
    <p:sldId id="273" r:id="rId6"/>
    <p:sldId id="279" r:id="rId7"/>
    <p:sldId id="282" r:id="rId8"/>
    <p:sldId id="283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7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8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gif>
</file>

<file path=ppt/media/image13.gif>
</file>

<file path=ppt/media/image14.gif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880E1-CE33-49F8-9B0A-AB0D11C75B21}" type="datetimeFigureOut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39233-DD13-4612-9A4C-C94C982E5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5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688789" y="6470704"/>
            <a:ext cx="2154143" cy="274320"/>
          </a:xfrm>
        </p:spPr>
        <p:txBody>
          <a:bodyPr/>
          <a:lstStyle>
            <a:lvl1pPr algn="l">
              <a:defRPr/>
            </a:lvl1pPr>
          </a:lstStyle>
          <a:p>
            <a:fld id="{A0A245F9-BA6E-4E8B-A3C0-B1C9320D8CD1}" type="datetime1">
              <a:rPr lang="zh-CN" altLang="en-US" smtClean="0"/>
              <a:t>2020/10/28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EC14EAC-F8F3-4C78-8D4D-F2630B498F9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25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749D-B927-42B2-AD39-8B0E336D45BD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DD53B7F-1CB5-4BD2-A383-6A29CAAA036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0" y="6216558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30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D050-4F5F-49DF-BDD6-540B0F323DD7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A6F23C4-C0CC-4F86-AA9E-EBA3201BFB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158680" y="1360588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019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94BF5-0485-4D32-9612-7F80D0CFFE83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1537AE8-C87B-4F4C-A591-AC5C968DBFC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265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842F-D293-4768-A26F-4DC13E416E0D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035E60F-EE4E-4B37-8677-A2F6E8AFD3D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96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F9B26-6240-4AC8-AA12-2028F405D20A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72CD493-96A7-4EFC-BEA8-58D2AE239C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83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3461E-A369-4F0C-A82A-D29EE7D9BDDD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771667A-181E-4996-84EB-184E8C7DF2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30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E4871-CB39-403B-AA6F-921E8F20C39F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5FFDC75-D0E1-4CEF-B0E4-2B73DF9A9A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5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2848-464C-4BA6-968E-B6F868E3D468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893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08685-CE34-456B-AB4A-6353EC5894ED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C2A636F-4D68-44F4-BB68-7107B33FE1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23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A7643-8665-4537-8924-8B567F4BFD36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A689D3A7-A3F6-4B5A-BA65-80335CD2B7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16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401729C-F393-4C1B-8D8C-69D7C602AF8C}" type="datetime1">
              <a:rPr lang="zh-CN" altLang="en-US" smtClean="0"/>
              <a:t>2020/10/28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FE5D1636-1A6A-4E42-AE40-19108D99C459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305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>
            <a:extLst>
              <a:ext uri="{FF2B5EF4-FFF2-40B4-BE49-F238E27FC236}">
                <a16:creationId xmlns:a16="http://schemas.microsoft.com/office/drawing/2014/main" id="{D024FDCB-5417-40B8-981A-92E454AB6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254" y="4875356"/>
            <a:ext cx="7772400" cy="1463040"/>
          </a:xfrm>
        </p:spPr>
        <p:txBody>
          <a:bodyPr/>
          <a:lstStyle/>
          <a:p>
            <a:r>
              <a:rPr lang="en-US" altLang="zh-CN" dirty="0" err="1"/>
              <a:t>FuzzY</a:t>
            </a:r>
            <a:r>
              <a:rPr lang="en-US" altLang="zh-CN" dirty="0"/>
              <a:t> C-MEANS Algorithm</a:t>
            </a:r>
            <a:endParaRPr lang="zh-CN" altLang="en-US" dirty="0"/>
          </a:p>
        </p:txBody>
      </p:sp>
      <p:sp>
        <p:nvSpPr>
          <p:cNvPr id="11" name="副标题 10">
            <a:extLst>
              <a:ext uri="{FF2B5EF4-FFF2-40B4-BE49-F238E27FC236}">
                <a16:creationId xmlns:a16="http://schemas.microsoft.com/office/drawing/2014/main" id="{8B346ABC-578D-4358-A83D-5C54FAFCA9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4328" y="5838906"/>
            <a:ext cx="3924552" cy="351832"/>
          </a:xfrm>
        </p:spPr>
        <p:txBody>
          <a:bodyPr>
            <a:normAutofit lnSpcReduction="10000"/>
          </a:bodyPr>
          <a:lstStyle/>
          <a:p>
            <a:pPr algn="r"/>
            <a:r>
              <a:rPr lang="en-US" altLang="zh-CN" dirty="0"/>
              <a:t>Fuzzy Clustering</a:t>
            </a:r>
          </a:p>
        </p:txBody>
      </p:sp>
      <p:sp>
        <p:nvSpPr>
          <p:cNvPr id="15" name="灯片编号占位符 14">
            <a:extLst>
              <a:ext uri="{FF2B5EF4-FFF2-40B4-BE49-F238E27FC236}">
                <a16:creationId xmlns:a16="http://schemas.microsoft.com/office/drawing/2014/main" id="{583A51EF-33CE-43E4-955E-36A856F3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142C568-5C62-44D1-A743-28F7F26978F5}"/>
              </a:ext>
            </a:extLst>
          </p:cNvPr>
          <p:cNvSpPr txBox="1"/>
          <p:nvPr/>
        </p:nvSpPr>
        <p:spPr>
          <a:xfrm>
            <a:off x="8677716" y="5368491"/>
            <a:ext cx="3057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Zhiyuan Wang</a:t>
            </a:r>
          </a:p>
          <a:p>
            <a:r>
              <a:rPr lang="en-US" altLang="zh-CN" dirty="0"/>
              <a:t>12032878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3404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4E3DF4-1350-411B-8035-C1CE8228C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1B9109-EDC3-426F-84B0-8AA48B6CD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Fuzzy C-Means Algorithm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The effect of m in the Fuzzy C-Means Algorithm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K-Means and Fuzzy C-Means Algorithm</a:t>
            </a: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1A4CEB-07C9-4E71-8D7F-B2E479D0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29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73DEAEA-BFDB-410C-89E7-02514506C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6EAAB671-E1B2-4834-B3F6-E0A2D3BE86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89FFE7C-E583-49D7-B92E-1EC8D6D4F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0D2945E-06BB-4ED7-B357-30CA7211C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94ACBF1-00EC-42D0-919E-C9462FC8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altLang="zh-CN" sz="4400" spc="200" dirty="0">
                <a:solidFill>
                  <a:srgbClr val="FFFFFF"/>
                </a:solidFill>
              </a:rPr>
              <a:t>Fuzzy C-Means</a:t>
            </a:r>
            <a:br>
              <a:rPr lang="en-US" altLang="zh-CN" sz="4400" spc="200" dirty="0">
                <a:solidFill>
                  <a:srgbClr val="FFFFFF"/>
                </a:solidFill>
              </a:rPr>
            </a:br>
            <a:r>
              <a:rPr lang="en-US" altLang="zh-CN" sz="4400" spc="200" dirty="0">
                <a:solidFill>
                  <a:srgbClr val="FFFFFF"/>
                </a:solidFill>
              </a:rPr>
              <a:t> 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27521B2-9E27-40B6-8907-BDCF4AB5A94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38921" y="3849539"/>
                <a:ext cx="4204012" cy="3008461"/>
              </a:xfrm>
            </p:spPr>
            <p:txBody>
              <a:bodyPr vert="horz" lIns="91440" tIns="45720" rIns="91440" bIns="45720" rtlCol="0" anchor="t">
                <a:normAutofit fontScale="70000" lnSpcReduction="20000"/>
              </a:bodyPr>
              <a:lstStyle/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chemeClr val="bg1"/>
                  </a:buClr>
                  <a:buNone/>
                </a:pPr>
                <a:r>
                  <a:rPr lang="en-US" altLang="zh-CN" dirty="0">
                    <a:solidFill>
                      <a:schemeClr val="bg1"/>
                    </a:solidFill>
                  </a:rPr>
                  <a:t>The site will have relation to each center. 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chemeClr val="bg1"/>
                  </a:buClr>
                  <a:buNone/>
                </a:pPr>
                <a:r>
                  <a:rPr lang="en-US" altLang="zh-CN" dirty="0">
                    <a:solidFill>
                      <a:schemeClr val="bg1"/>
                    </a:solidFill>
                  </a:rPr>
                  <a:t>Iterate the following two steps from randomly specified values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μ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 sz="20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ij</m:t>
                        </m:r>
                      </m:sub>
                    </m:sSub>
                  </m:oMath>
                </a14:m>
                <a:endParaRPr lang="zh-CN" altLang="zh-CN" dirty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chemeClr val="bg1"/>
                  </a:buClr>
                  <a:buNone/>
                </a:pPr>
                <a:endParaRPr lang="en-US" altLang="zh-CN" sz="1600" baseline="-25000" dirty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chemeClr val="bg1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zh-CN" sz="23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23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 sz="23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 altLang="zh-CN" sz="23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sz="23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zh-CN" altLang="zh-CN" sz="23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altLang="zh-CN" sz="23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i</m:t>
                              </m:r>
                              <m:r>
                                <a:rPr lang="en-US" altLang="zh-CN" sz="23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altLang="zh-CN" sz="23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n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zh-CN" altLang="zh-CN" sz="23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zh-CN" altLang="zh-CN" sz="23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zh-CN" altLang="zh-CN" sz="2300" i="1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30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μ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30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ij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a:rPr lang="en-US" altLang="zh-CN" sz="23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m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zh-CN" altLang="zh-CN" sz="23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3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s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 sz="23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i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zh-CN" altLang="zh-CN" sz="23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altLang="zh-CN" sz="23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i</m:t>
                              </m:r>
                              <m:r>
                                <a:rPr lang="en-US" altLang="zh-CN" sz="23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altLang="zh-CN" sz="23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n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zh-CN" altLang="zh-CN" sz="2300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zh-CN" altLang="zh-CN" sz="2300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zh-CN" altLang="zh-CN" sz="2300" i="1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30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μ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 sz="230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等线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ij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m:rPr>
                                      <m:sty m:val="p"/>
                                    </m:rPr>
                                    <a:rPr lang="en-US" altLang="zh-CN" sz="230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m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  <m:r>
                        <a:rPr lang="en-US" altLang="zh-CN" sz="23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n-US" altLang="zh-CN" sz="23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j</m:t>
                      </m:r>
                      <m:r>
                        <a:rPr lang="en-US" altLang="zh-CN" sz="23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=1,2,…,</m:t>
                      </m:r>
                      <m:r>
                        <m:rPr>
                          <m:sty m:val="p"/>
                        </m:rPr>
                        <a:rPr lang="en-US" altLang="zh-CN" sz="23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k</m:t>
                      </m:r>
                    </m:oMath>
                  </m:oMathPara>
                </a14:m>
                <a:endParaRPr lang="en-US" altLang="zh-CN" sz="2300" baseline="-25000" dirty="0">
                  <a:solidFill>
                    <a:schemeClr val="bg1"/>
                  </a:solidFill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>
                    <a:schemeClr val="bg1"/>
                  </a:buClr>
                  <a:buNone/>
                </a:pPr>
                <a:endParaRPr lang="en-US" altLang="zh-CN" sz="2300" baseline="-25000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zh-CN" i="1">
                              <a:solidFill>
                                <a:schemeClr val="bg1"/>
                              </a:solidFill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bg1"/>
                              </a:solidFill>
                            </a:rPr>
                            <m:t>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altLang="zh-CN">
                              <a:solidFill>
                                <a:schemeClr val="bg1"/>
                              </a:solidFill>
                            </a:rPr>
                            <m:t>ij</m:t>
                          </m:r>
                        </m:sub>
                      </m:sSub>
                      <m:r>
                        <a:rPr lang="en-US" altLang="zh-CN">
                          <a:solidFill>
                            <a:schemeClr val="bg1"/>
                          </a:solidFill>
                        </a:rPr>
                        <m:t>=</m:t>
                      </m:r>
                      <m:sSup>
                        <m:sSupPr>
                          <m:ctrlPr>
                            <a:rPr lang="zh-CN" altLang="zh-CN" i="1">
                              <a:solidFill>
                                <a:schemeClr val="bg1"/>
                              </a:solidFill>
                            </a:rPr>
                          </m:ctrlPr>
                        </m:sSup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zh-CN" altLang="zh-CN" i="1">
                                  <a:solidFill>
                                    <a:schemeClr val="bg1"/>
                                  </a:solidFill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ctrlPr>
                                    <a:rPr lang="zh-CN" altLang="zh-CN" i="1">
                                      <a:solidFill>
                                        <a:schemeClr val="bg1"/>
                                      </a:solidFill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altLang="zh-CN">
                                      <a:solidFill>
                                        <a:schemeClr val="bg1"/>
                                      </a:solidFill>
                                    </a:rPr>
                                    <m:t>h</m:t>
                                  </m:r>
                                  <m:r>
                                    <a:rPr lang="en-US" altLang="zh-CN">
                                      <a:solidFill>
                                        <a:schemeClr val="bg1"/>
                                      </a:solidFill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m:rPr>
                                      <m:sty m:val="p"/>
                                    </m:rPr>
                                    <a:rPr lang="en-US" altLang="zh-CN">
                                      <a:solidFill>
                                        <a:schemeClr val="bg1"/>
                                      </a:solidFill>
                                    </a:rPr>
                                    <m:t>k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zh-CN" altLang="zh-CN" i="1">
                                          <a:solidFill>
                                            <a:schemeClr val="bg1"/>
                                          </a:solidFill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zh-CN" altLang="zh-CN" i="1">
                                              <a:solidFill>
                                                <a:schemeClr val="bg1"/>
                                              </a:solidFill>
                                            </a:rPr>
                                          </m:ctrlPr>
                                        </m:dPr>
                                        <m:e>
                                          <m:f>
                                            <m:fPr>
                                              <m:ctrlPr>
                                                <a:rPr lang="zh-CN" altLang="zh-CN" i="1">
                                                  <a:solidFill>
                                                    <a:schemeClr val="bg1"/>
                                                  </a:solidFill>
                                                </a:rPr>
                                              </m:ctrlPr>
                                            </m:fPr>
                                            <m:num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altLang="zh-CN">
                                                  <a:solidFill>
                                                    <a:schemeClr val="bg1"/>
                                                  </a:solidFill>
                                                </a:rPr>
                                                <m:t>dist</m:t>
                                              </m:r>
                                              <m:d>
                                                <m:dPr>
                                                  <m:ctrlPr>
                                                    <a:rPr lang="zh-CN" altLang="zh-CN" i="1">
                                                      <a:solidFill>
                                                        <a:schemeClr val="bg1"/>
                                                      </a:solidFill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zh-CN" altLang="zh-CN" i="1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 altLang="zh-CN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  <m:t>s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 altLang="zh-CN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  <m:t>i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altLang="zh-CN">
                                                      <a:solidFill>
                                                        <a:schemeClr val="bg1"/>
                                                      </a:solidFill>
                                                    </a:rPr>
                                                    <m:t>,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zh-CN" altLang="zh-CN" i="1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 altLang="zh-CN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  <m:t>c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 altLang="zh-CN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  <m:t>j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d>
                                            </m:num>
                                            <m:den>
                                              <m:r>
                                                <m:rPr>
                                                  <m:sty m:val="p"/>
                                                </m:rPr>
                                                <a:rPr lang="en-US" altLang="zh-CN">
                                                  <a:solidFill>
                                                    <a:schemeClr val="bg1"/>
                                                  </a:solidFill>
                                                </a:rPr>
                                                <m:t>dist</m:t>
                                              </m:r>
                                              <m:d>
                                                <m:dPr>
                                                  <m:ctrlPr>
                                                    <a:rPr lang="zh-CN" altLang="zh-CN" i="1">
                                                      <a:solidFill>
                                                        <a:schemeClr val="bg1"/>
                                                      </a:solidFill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sSub>
                                                    <m:sSubPr>
                                                      <m:ctrlPr>
                                                        <a:rPr lang="zh-CN" altLang="zh-CN" i="1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 altLang="zh-CN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  <m:t>s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 altLang="zh-CN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  <m:t>i</m:t>
                                                      </m:r>
                                                    </m:sub>
                                                  </m:sSub>
                                                  <m:r>
                                                    <a:rPr lang="en-US" altLang="zh-CN">
                                                      <a:solidFill>
                                                        <a:schemeClr val="bg1"/>
                                                      </a:solidFill>
                                                    </a:rPr>
                                                    <m:t>,</m:t>
                                                  </m:r>
                                                  <m:sSub>
                                                    <m:sSubPr>
                                                      <m:ctrlPr>
                                                        <a:rPr lang="zh-CN" altLang="zh-CN" i="1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</m:ctrlPr>
                                                    </m:sSubPr>
                                                    <m:e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 altLang="zh-CN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  <m:t>c</m:t>
                                                      </m:r>
                                                    </m:e>
                                                    <m:sub>
                                                      <m:r>
                                                        <m:rPr>
                                                          <m:sty m:val="p"/>
                                                        </m:rPr>
                                                        <a:rPr lang="en-US" altLang="zh-CN">
                                                          <a:solidFill>
                                                            <a:schemeClr val="bg1"/>
                                                          </a:solidFill>
                                                        </a:rPr>
                                                        <m:t>h</m:t>
                                                      </m:r>
                                                    </m:sub>
                                                  </m:sSub>
                                                </m:e>
                                              </m:d>
                                            </m:den>
                                          </m:f>
                                        </m:e>
                                      </m:d>
                                    </m:e>
                                    <m:sup>
                                      <m:f>
                                        <m:fPr>
                                          <m:ctrlPr>
                                            <a:rPr lang="zh-CN" altLang="zh-CN" i="1">
                                              <a:solidFill>
                                                <a:schemeClr val="bg1"/>
                                              </a:solidFill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>
                                              <a:solidFill>
                                                <a:schemeClr val="bg1"/>
                                              </a:solidFill>
                                            </a:rPr>
                                            <m:t>2</m:t>
                                          </m:r>
                                        </m:num>
                                        <m:den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altLang="zh-CN">
                                              <a:solidFill>
                                                <a:schemeClr val="bg1"/>
                                              </a:solidFill>
                                            </a:rPr>
                                            <m:t>m</m:t>
                                          </m:r>
                                          <m:r>
                                            <a:rPr lang="en-US" altLang="zh-CN" i="1">
                                              <a:solidFill>
                                                <a:schemeClr val="bg1"/>
                                              </a:solidFill>
                                            </a:rPr>
                                            <m:t>−</m:t>
                                          </m:r>
                                          <m:r>
                                            <a:rPr lang="en-US" altLang="zh-CN">
                                              <a:solidFill>
                                                <a:schemeClr val="bg1"/>
                                              </a:solidFill>
                                            </a:rPr>
                                            <m:t>1</m:t>
                                          </m:r>
                                        </m:den>
                                      </m:f>
                                    </m:sup>
                                  </m:sSup>
                                </m:e>
                              </m:nary>
                            </m:e>
                          </m:d>
                        </m:e>
                        <m:sup>
                          <m:r>
                            <a:rPr lang="en-US" altLang="zh-CN" i="1">
                              <a:solidFill>
                                <a:schemeClr val="bg1"/>
                              </a:solidFill>
                            </a:rPr>
                            <m:t>−</m:t>
                          </m:r>
                          <m:r>
                            <a:rPr lang="en-US" altLang="zh-CN">
                              <a:solidFill>
                                <a:schemeClr val="bg1"/>
                              </a:solidFill>
                            </a:rPr>
                            <m:t>1</m:t>
                          </m:r>
                        </m:sup>
                      </m:sSup>
                      <m:r>
                        <m:rPr>
                          <m:nor/>
                        </m:rPr>
                        <a:rPr lang="en-US" altLang="zh-CN">
                          <a:solidFill>
                            <a:schemeClr val="bg1"/>
                          </a:solidFill>
                        </a:rPr>
                        <m:t>for</m:t>
                      </m:r>
                      <m:r>
                        <m:rPr>
                          <m:nor/>
                        </m:rPr>
                        <a:rPr lang="en-US" altLang="zh-CN">
                          <a:solidFill>
                            <a:schemeClr val="bg1"/>
                          </a:solidFill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>
                          <a:solidFill>
                            <a:schemeClr val="bg1"/>
                          </a:solidFill>
                        </a:rPr>
                        <m:t>all</m:t>
                      </m:r>
                      <m:r>
                        <m:rPr>
                          <m:nor/>
                        </m:rPr>
                        <a:rPr lang="en-US" altLang="zh-CN">
                          <a:solidFill>
                            <a:schemeClr val="bg1"/>
                          </a:solidFill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bg1"/>
                          </a:solidFill>
                        </a:rPr>
                        <m:t>i</m:t>
                      </m:r>
                      <m:r>
                        <m:rPr>
                          <m:nor/>
                        </m:rPr>
                        <a:rPr lang="en-US" altLang="zh-CN">
                          <a:solidFill>
                            <a:schemeClr val="bg1"/>
                          </a:solidFill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zh-CN">
                          <a:solidFill>
                            <a:schemeClr val="bg1"/>
                          </a:solidFill>
                        </a:rPr>
                        <m:t>and</m:t>
                      </m:r>
                      <m:r>
                        <m:rPr>
                          <m:nor/>
                        </m:rPr>
                        <a:rPr lang="en-US" altLang="zh-CN">
                          <a:solidFill>
                            <a:schemeClr val="bg1"/>
                          </a:solidFill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altLang="zh-CN">
                          <a:solidFill>
                            <a:schemeClr val="bg1"/>
                          </a:solidFill>
                        </a:rPr>
                        <m:t>j</m:t>
                      </m:r>
                    </m:oMath>
                  </m:oMathPara>
                </a14:m>
                <a:endParaRPr lang="zh-CN" altLang="zh-CN" dirty="0">
                  <a:solidFill>
                    <a:schemeClr val="bg1"/>
                  </a:solidFill>
                </a:endParaRPr>
              </a:p>
              <a:p>
                <a:r>
                  <a:rPr lang="en-US" altLang="zh-CN" dirty="0">
                    <a:solidFill>
                      <a:schemeClr val="bg1"/>
                    </a:solidFill>
                  </a:rPr>
                  <a:t> </a:t>
                </a:r>
                <a:endParaRPr lang="zh-CN" altLang="zh-CN" dirty="0">
                  <a:solidFill>
                    <a:schemeClr val="bg1"/>
                  </a:solidFill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0"/>
                  </a:spcBef>
                  <a:buClr>
                    <a:schemeClr val="bg1"/>
                  </a:buClr>
                  <a:buFont typeface="+mj-lt"/>
                  <a:buAutoNum type="arabicPeriod"/>
                </a:pPr>
                <a:endParaRPr lang="en-US" altLang="zh-CN" sz="1600" baseline="-25000" dirty="0">
                  <a:solidFill>
                    <a:schemeClr val="bg1"/>
                  </a:solidFill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0"/>
                  </a:spcBef>
                  <a:buClr>
                    <a:schemeClr val="bg1"/>
                  </a:buClr>
                  <a:buFont typeface="+mj-lt"/>
                  <a:buAutoNum type="arabicPeriod"/>
                </a:pPr>
                <a:endParaRPr lang="en-US" altLang="zh-CN" sz="1600" baseline="-250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27521B2-9E27-40B6-8907-BDCF4AB5A94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38921" y="3849539"/>
                <a:ext cx="4204012" cy="3008461"/>
              </a:xfrm>
              <a:blipFill>
                <a:blip r:embed="rId3"/>
                <a:stretch>
                  <a:fillRect l="-581" t="-16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4C9872C-B3B3-4A61-B20E-F79415F45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1DCA1136-F5B3-4396-9F5F-119DA9C77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0F34953D-21D1-42C2-96B8-DD73C7DA1B65}" type="slidenum">
              <a:rPr lang="en-US" altLang="zh-CN" smtClean="0"/>
              <a:pPr defTabSz="914400">
                <a:spcAft>
                  <a:spcPts val="600"/>
                </a:spcAft>
              </a:pPr>
              <a:t>3</a:t>
            </a:fld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F6F330A-54AB-4866-A2A8-C2586319E5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7"/>
          <a:stretch/>
        </p:blipFill>
        <p:spPr>
          <a:xfrm>
            <a:off x="5468548" y="1522436"/>
            <a:ext cx="6711515" cy="448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160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Fuzzy C-Means 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内容占位符 1">
                <a:extLst>
                  <a:ext uri="{FF2B5EF4-FFF2-40B4-BE49-F238E27FC236}">
                    <a16:creationId xmlns:a16="http://schemas.microsoft.com/office/drawing/2014/main" id="{B1E98732-D0D8-49A8-AAA1-96F44631051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1024128" y="2286000"/>
                <a:ext cx="4325313" cy="4023360"/>
              </a:xfrm>
            </p:spPr>
            <p:txBody>
              <a:bodyPr/>
              <a:lstStyle/>
              <a:p>
                <a:pPr lvl="1">
                  <a:buFont typeface="Wingdings" panose="05000000000000000000" pitchFamily="2" charset="2"/>
                  <a:buChar char="l"/>
                </a:pPr>
                <a:r>
                  <a:rPr lang="en-US" altLang="zh-CN" dirty="0"/>
                  <a:t>Build the map:</a:t>
                </a:r>
              </a:p>
              <a:p>
                <a:pPr lvl="2">
                  <a:buFont typeface="Wingdings" panose="05000000000000000000" pitchFamily="2" charset="2"/>
                  <a:buChar char="l"/>
                </a:pPr>
                <a:r>
                  <a:rPr lang="en-US" altLang="zh-CN" dirty="0"/>
                  <a:t>Choice some points on the map and move them away from each other.</a:t>
                </a:r>
              </a:p>
              <a:p>
                <a:pPr lvl="2">
                  <a:buFont typeface="Wingdings" panose="05000000000000000000" pitchFamily="2" charset="2"/>
                  <a:buChar char="l"/>
                </a:pPr>
                <a:r>
                  <a:rPr lang="en-US" altLang="zh-CN" dirty="0"/>
                  <a:t>Use Monte-</a:t>
                </a:r>
                <a:r>
                  <a:rPr lang="en-US" altLang="zh-CN" dirty="0" err="1"/>
                  <a:t>carlo</a:t>
                </a:r>
                <a:r>
                  <a:rPr lang="en-US" altLang="zh-CN" dirty="0"/>
                  <a:t> sampling to generate the map.</a:t>
                </a:r>
              </a:p>
              <a:p>
                <a:pPr lvl="1">
                  <a:buFont typeface="Wingdings" panose="05000000000000000000" pitchFamily="2" charset="2"/>
                  <a:buChar char="l"/>
                </a:pPr>
                <a:r>
                  <a:rPr lang="en-US" altLang="zh-CN" dirty="0"/>
                  <a:t>Initial the cluster</a:t>
                </a:r>
              </a:p>
              <a:p>
                <a:pPr lvl="2">
                  <a:buFont typeface="Wingdings" panose="05000000000000000000" pitchFamily="2" charset="2"/>
                  <a:buChar char="l"/>
                </a:pPr>
                <a:r>
                  <a:rPr lang="en-US" altLang="zh-CN" dirty="0"/>
                  <a:t>Set all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μ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ij</m:t>
                        </m:r>
                      </m:sub>
                    </m:sSub>
                  </m:oMath>
                </a14:m>
                <a:r>
                  <a:rPr lang="zh-CN" altLang="en-US" dirty="0"/>
                  <a:t> </a:t>
                </a:r>
                <a:r>
                  <a:rPr lang="en-US" altLang="zh-CN" dirty="0"/>
                  <a:t>be 1. And the center will in the same location.</a:t>
                </a:r>
              </a:p>
              <a:p>
                <a:pPr lvl="1">
                  <a:buFont typeface="Wingdings" panose="05000000000000000000" pitchFamily="2" charset="2"/>
                  <a:buChar char="l"/>
                </a:pPr>
                <a:r>
                  <a:rPr lang="en-US" altLang="zh-CN" dirty="0"/>
                  <a:t>Clustering:</a:t>
                </a:r>
              </a:p>
              <a:p>
                <a:pPr lvl="2">
                  <a:buFont typeface="Wingdings" panose="05000000000000000000" pitchFamily="2" charset="2"/>
                  <a:buChar char="l"/>
                </a:pPr>
                <a:r>
                  <a:rPr lang="en-US" altLang="zh-CN" sz="1500" dirty="0"/>
                  <a:t>Iterate and update the cluster until it is convergence </a:t>
                </a:r>
                <a:endParaRPr lang="en-US" altLang="zh-CN" dirty="0"/>
              </a:p>
              <a:p>
                <a:pPr lvl="2">
                  <a:buFont typeface="Wingdings" panose="05000000000000000000" pitchFamily="2" charset="2"/>
                  <a:buChar char="l"/>
                </a:pPr>
                <a:endParaRPr lang="zh-CN" altLang="en-US" dirty="0"/>
              </a:p>
            </p:txBody>
          </p:sp>
        </mc:Choice>
        <mc:Fallback>
          <p:sp>
            <p:nvSpPr>
              <p:cNvPr id="2" name="内容占位符 1">
                <a:extLst>
                  <a:ext uri="{FF2B5EF4-FFF2-40B4-BE49-F238E27FC236}">
                    <a16:creationId xmlns:a16="http://schemas.microsoft.com/office/drawing/2014/main" id="{B1E98732-D0D8-49A8-AAA1-96F44631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24128" y="2286000"/>
                <a:ext cx="4325313" cy="4023360"/>
              </a:xfrm>
              <a:blipFill>
                <a:blip r:embed="rId2"/>
                <a:stretch>
                  <a:fillRect t="-1364" r="-16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C8356424-BFFC-4B55-9FEF-1FB22A7F0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B7BFCEC-09DA-4715-A492-162A4EECA5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164" y="1335024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152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D4F1297D-1168-41C5-BCDA-1D8D0461F5C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191" y="1023842"/>
            <a:ext cx="3905595" cy="292919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8413B57-B62C-4E1C-AB5F-4C5ADE5B991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735" y="3778396"/>
            <a:ext cx="3907018" cy="293026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1081F80-DBBE-4B0B-917C-5504BD3C0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691" y="1023842"/>
            <a:ext cx="3905595" cy="292919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553C704-8707-434F-9A89-20DEFDD22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6589653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4000" dirty="0"/>
              <a:t>The effect of m in the Fuzzy C-Means Algorithm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6C594590-85A1-4BC3-B913-987B0370A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0F34953D-21D1-42C2-96B8-DD73C7DA1B65}" type="slidenum">
              <a:rPr lang="en-US" altLang="zh-CN" smtClean="0"/>
              <a:pPr defTabSz="914400">
                <a:spcAft>
                  <a:spcPts val="600"/>
                </a:spcAft>
              </a:pPr>
              <a:t>5</a:t>
            </a:fld>
            <a:endParaRPr lang="en-US" altLang="zh-CN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8906C7E-5154-437C-BFCA-718ACE37BA8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691" y="3779325"/>
            <a:ext cx="3905595" cy="292919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B753B0A-EFD2-4C4D-912E-AB9BA61F3145}"/>
              </a:ext>
            </a:extLst>
          </p:cNvPr>
          <p:cNvSpPr txBox="1"/>
          <p:nvPr/>
        </p:nvSpPr>
        <p:spPr>
          <a:xfrm>
            <a:off x="1455473" y="2993566"/>
            <a:ext cx="24686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dirty="0"/>
              <a:t>When m increase, the boundary of the colors will be more “fuzzy”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85769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D94C831B-145C-4E98-B877-4C3279A16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54486"/>
            <a:ext cx="5795741" cy="434680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F1C4196-1FD7-4001-BF10-430719D88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259" y="1454486"/>
            <a:ext cx="5795741" cy="4346805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K-Means and Fuzzy C-Means Algorithm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BBB959-2532-4D3C-B2E5-A32F3AFF6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285814F-C5A7-435C-ACFB-9729CB9D6ED2}"/>
              </a:ext>
            </a:extLst>
          </p:cNvPr>
          <p:cNvSpPr txBox="1"/>
          <p:nvPr/>
        </p:nvSpPr>
        <p:spPr>
          <a:xfrm>
            <a:off x="2519899" y="5659014"/>
            <a:ext cx="1356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K-Means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85D4467-4A06-4298-8190-C7F9F8B4325F}"/>
              </a:ext>
            </a:extLst>
          </p:cNvPr>
          <p:cNvSpPr txBox="1"/>
          <p:nvPr/>
        </p:nvSpPr>
        <p:spPr>
          <a:xfrm>
            <a:off x="8086156" y="5662071"/>
            <a:ext cx="1815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Fuzzy C-Means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7264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D94C831B-145C-4E98-B877-4C3279A16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54486"/>
            <a:ext cx="5795741" cy="434680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F1C4196-1FD7-4001-BF10-430719D88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259" y="1454486"/>
            <a:ext cx="5795741" cy="4346805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K-Means and Fuzzy C-Means Algorithm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BBB959-2532-4D3C-B2E5-A32F3AFF6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285814F-C5A7-435C-ACFB-9729CB9D6ED2}"/>
              </a:ext>
            </a:extLst>
          </p:cNvPr>
          <p:cNvSpPr txBox="1"/>
          <p:nvPr/>
        </p:nvSpPr>
        <p:spPr>
          <a:xfrm>
            <a:off x="2519899" y="5659014"/>
            <a:ext cx="1356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K-Means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85D4467-4A06-4298-8190-C7F9F8B4325F}"/>
              </a:ext>
            </a:extLst>
          </p:cNvPr>
          <p:cNvSpPr txBox="1"/>
          <p:nvPr/>
        </p:nvSpPr>
        <p:spPr>
          <a:xfrm>
            <a:off x="8086156" y="5662071"/>
            <a:ext cx="1815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Fuzzy C-Means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9853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K-Means and Fuzzy C-Means Algorithm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914B696-88E7-4CA8-AB46-0998F4192902}"/>
              </a:ext>
            </a:extLst>
          </p:cNvPr>
          <p:cNvSpPr txBox="1"/>
          <p:nvPr/>
        </p:nvSpPr>
        <p:spPr>
          <a:xfrm>
            <a:off x="1024128" y="2286000"/>
            <a:ext cx="4429615" cy="39319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/>
              <a:t>K-Means: In the K-Means, each site only in one partition. it is only related to one center.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altLang="zh-CN"/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altLang="zh-CN"/>
              <a:t>Fuzzy C-Means: In the Fuzzy C-Means, a site have relations to all the centers, the distance is closer, the relation is stronger.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501F085-55CE-4CCE-838A-9AF625CA04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40"/>
          <a:stretch/>
        </p:blipFill>
        <p:spPr>
          <a:xfrm>
            <a:off x="5841880" y="1635020"/>
            <a:ext cx="6350120" cy="4232025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BBB959-2532-4D3C-B2E5-A32F3AFF6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0F34953D-21D1-42C2-96B8-DD73C7DA1B65}" type="slidenum">
              <a:rPr lang="en-US" altLang="zh-CN" smtClean="0"/>
              <a:pPr defTabSz="914400">
                <a:spcAft>
                  <a:spcPts val="600"/>
                </a:spcAft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50476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CCBD7FEC-FA76-499A-80F0-827EEDE063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 You !</a:t>
            </a:r>
            <a:endParaRPr lang="zh-CN" altLang="en-US" dirty="0"/>
          </a:p>
        </p:txBody>
      </p:sp>
      <p:sp>
        <p:nvSpPr>
          <p:cNvPr id="9" name="副标题 8">
            <a:extLst>
              <a:ext uri="{FF2B5EF4-FFF2-40B4-BE49-F238E27FC236}">
                <a16:creationId xmlns:a16="http://schemas.microsoft.com/office/drawing/2014/main" id="{1AA61B1E-1E0A-46EA-883C-DD0873252C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EEEBFF06-8C5C-4093-82FB-0C912CE0B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647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29F68FFC-748B-4FC3-BF39-7F84A6D5840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238</Words>
  <Application>Microsoft Office PowerPoint</Application>
  <PresentationFormat>宽屏</PresentationFormat>
  <Paragraphs>47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等线</vt:lpstr>
      <vt:lpstr>华文仿宋</vt:lpstr>
      <vt:lpstr>Arial</vt:lpstr>
      <vt:lpstr>Cambria Math</vt:lpstr>
      <vt:lpstr>Times New Roman</vt:lpstr>
      <vt:lpstr>Tw Cen MT</vt:lpstr>
      <vt:lpstr>Tw Cen MT Condensed</vt:lpstr>
      <vt:lpstr>Wingdings</vt:lpstr>
      <vt:lpstr>Wingdings 3</vt:lpstr>
      <vt:lpstr>积分</vt:lpstr>
      <vt:lpstr>FuzzY C-MEANS Algorithm</vt:lpstr>
      <vt:lpstr>Content</vt:lpstr>
      <vt:lpstr>Fuzzy C-Means  Algorithm</vt:lpstr>
      <vt:lpstr>Fuzzy C-Means Algorithm</vt:lpstr>
      <vt:lpstr>The effect of m in the Fuzzy C-Means Algorithm</vt:lpstr>
      <vt:lpstr>K-Means and Fuzzy C-Means Algorithm</vt:lpstr>
      <vt:lpstr>K-Means and Fuzzy C-Means Algorithm</vt:lpstr>
      <vt:lpstr>K-Means and Fuzzy C-Means Algorithm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FuzzY C-MEANS Algorithm</dc:title>
  <dc:creator>汪 至圆</dc:creator>
  <cp:lastModifiedBy>汪 至圆</cp:lastModifiedBy>
  <cp:revision>3</cp:revision>
  <dcterms:created xsi:type="dcterms:W3CDTF">2020-10-28T14:08:29Z</dcterms:created>
  <dcterms:modified xsi:type="dcterms:W3CDTF">2020-10-28T14:13:04Z</dcterms:modified>
</cp:coreProperties>
</file>